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itle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CODEX BUILD HOUSE  ·  PUNE  ·  BRIEFING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858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FFF8EE"/>
                </a:solidFill>
                <a:latin typeface="Calibri"/>
              </a:rPr>
              <a:t>Maharashtra Civic Alerts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288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4EFE6"/>
                </a:solidFill>
                <a:latin typeface="Calibri"/>
              </a:rPr>
              <a:t>महाराष्ट्र नागरी सतर्कता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860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F4EFE6"/>
                </a:solidFill>
                <a:latin typeface="Calibri"/>
              </a:rPr>
              <a:t>A bilingual public-information hub that shows official warnings by district, says how fresh each source is, and refuses to treat silence as safety.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3200400"/>
            <a:ext cx="2651760" cy="1051560"/>
          </a:xfrm>
          <a:prstGeom prst="roundRect">
            <a:avLst/>
          </a:prstGeom>
          <a:solidFill>
            <a:srgbClr val="1C3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3273552"/>
            <a:ext cx="2377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8EE"/>
                </a:solidFill>
                <a:latin typeface="Calibri"/>
              </a:rPr>
              <a:t>36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9476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4EFE6"/>
                </a:solidFill>
                <a:latin typeface="Calibri"/>
              </a:rPr>
              <a:t>Districts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37560" y="3200400"/>
            <a:ext cx="2651760" cy="1051560"/>
          </a:xfrm>
          <a:prstGeom prst="roundRect">
            <a:avLst/>
          </a:prstGeom>
          <a:solidFill>
            <a:srgbClr val="1C3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74720" y="3273552"/>
            <a:ext cx="2377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8EE"/>
                </a:solidFill>
                <a:latin typeface="Calibri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379476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4EFE6"/>
                </a:solidFill>
                <a:latin typeface="Calibri"/>
              </a:rPr>
              <a:t>Sources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3200400"/>
            <a:ext cx="2651760" cy="1051560"/>
          </a:xfrm>
          <a:prstGeom prst="roundRect">
            <a:avLst/>
          </a:prstGeom>
          <a:solidFill>
            <a:srgbClr val="1C3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3273552"/>
            <a:ext cx="2377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8EE"/>
                </a:solidFill>
                <a:latin typeface="Calibri"/>
              </a:rPr>
              <a:t>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79476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4EFE6"/>
                </a:solidFill>
                <a:latin typeface="Calibri"/>
              </a:rPr>
              <a:t>Service dirs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06840" y="3200400"/>
            <a:ext cx="2651760" cy="1051560"/>
          </a:xfrm>
          <a:prstGeom prst="roundRect">
            <a:avLst/>
          </a:prstGeom>
          <a:solidFill>
            <a:srgbClr val="1C3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0" y="3273552"/>
            <a:ext cx="2377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8EE"/>
                </a:solidFill>
                <a:latin typeface="Calibri"/>
              </a:rPr>
              <a:t>EN+MR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379476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4EFE6"/>
                </a:solidFill>
                <a:latin typeface="Calibri"/>
              </a:rPr>
              <a:t>No AI rewrite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57200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4EFE6"/>
                </a:solidFill>
                <a:latin typeface="Calibri"/>
              </a:rPr>
              <a:t>Agenda: problem table · session model · source matrix · operating rules · place lookups · information model · limits · review path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5CDC0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D5CDC0"/>
                </a:solidFill>
                <a:latin typeface="Calibri"/>
              </a:rPr>
              <a:t>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38912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254563"/>
                </a:solidFill>
                <a:latin typeface="Calibri"/>
              </a:rPr>
              <a:t>Residents should not have to guess which feed is live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C564C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5C564C"/>
                </a:solidFill>
                <a:latin typeface="Calibri"/>
              </a:rPr>
              <a:t>2 / 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143000"/>
          <a:ext cx="1138428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85344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Resident question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Typical today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Failure mode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This hub answers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Is this source live?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Empty map or last screenshot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Stale data looks like all-clear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Per-source freshness and status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Where does it apply?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City or village name on a poster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Wrong district, false precision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District alias; dual-candidate when needed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What should I do?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Scattered agency pages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Instructions rewritten or dropped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Original CAP text, EN/MR labelled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Who issued it?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Reposted WhatsApp card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Lost attribution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Source identity + official directory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Is the warning still on?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Old graphic stays in chat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Cancelled alert still believed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Actual / Update / Cancel / expiry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38912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254563"/>
                </a:solidFill>
                <a:latin typeface="Calibri"/>
              </a:rPr>
              <a:t>One session returns status, place, bulletin and services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C564C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5C564C"/>
                </a:solidFill>
                <a:latin typeface="Calibri"/>
              </a:rPr>
              <a:t>3 / 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143000"/>
          <a:ext cx="1138428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85344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Step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Input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Output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Honesty rule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1. Identify the site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Independent banner + NDMA SACHET link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Not a government website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2. Read latest status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healthy / degraded / stale + source ages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Partial coverage is expected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3. Find a place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Pune, Sawantwadi, Navi Mumbai, Marunji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District ID(s), precision = district-alias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No invented village polygons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4. Read the bulletin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District filter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Active Actual records only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0 alerts ≠ all-clear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5. Open services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Power, water, health, transport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Official portal + live vs directory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Directory is not a live incident feed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COVERAGE MATRIX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38912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254563"/>
                </a:solidFill>
                <a:latin typeface="Calibri"/>
              </a:rPr>
              <a:t>Five official sources, two intentionally disconnected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C564C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5C564C"/>
                </a:solidFill>
                <a:latin typeface="Calibri"/>
              </a:rPr>
              <a:t>4 / 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143000"/>
          <a:ext cx="1138428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6856"/>
                <a:gridCol w="2276856"/>
                <a:gridCol w="2276856"/>
                <a:gridCol w="2276856"/>
                <a:gridCol w="2276856"/>
              </a:tblGrid>
              <a:tr h="85344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Kind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Runtime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What is stored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Resident meaning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SACHET / NDMA CAP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Public warnings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Connected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CAP lifecycle + retained cancels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Primary official bulletin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IMD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Weather notices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Connected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Official text only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No invented severity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INCOIS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Ocean / quake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Connected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Arabian Sea relevant events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Pacific quakes excluded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CWC FloodWatch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Flood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Disabled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No adapter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Use official directory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CPCB AQI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Air quality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Disabled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No key / not enabled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Concentration ≠ AQI warning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OPERATING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38912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254563"/>
                </a:solidFill>
                <a:latin typeface="Calibri"/>
              </a:rPr>
              <a:t>Read-only relay: collect, retain, expire, never invent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C564C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5C564C"/>
                </a:solidFill>
                <a:latin typeface="Calibri"/>
              </a:rPr>
              <a:t>5 / 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143000"/>
          <a:ext cx="1138428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2140"/>
                <a:gridCol w="5692140"/>
              </a:tblGrid>
              <a:tr h="73152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Stage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Rule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01 Cron + heal-on-read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Every minute; recovery if enabled sources older than 5 minutes; 60s cooldown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02 Collectors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Bounded byte/time limits, TLS allowlist, token-owned D1 lease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03 CAP lifecycle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Actual / Update / Cancel / expiry retained so old warnings die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04 Public API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GET only. No refresh POST. Demo mutation routes return 405 in production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05 Host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Cloudflare Workers + D1. Fixtures only via npm run demo, never production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06 Empty bulletin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UI states it is not an all-clear. Call 112 in danger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PLACE RESOLUTION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38912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254563"/>
                </a:solidFill>
                <a:latin typeface="Calibri"/>
              </a:rPr>
              <a:t>Typed names resolve to districts, not village polygons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C564C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5C564C"/>
                </a:solidFill>
                <a:latin typeface="Calibri"/>
              </a:rPr>
              <a:t>6 / 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143000"/>
          <a:ext cx="1138428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85344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Query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Result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Precision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Why it matters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Pune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Pune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district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Direct district match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Navi Mumbai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Raigad and Thane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district-alias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Resident must pick one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Sawantwadi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Sindhudurg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district-alias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Town ≠ verified ward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Marunji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Pune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district-alias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Place maps to district only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Panaji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No Maharashtra match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Goa is excluded on purpose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INFORMATION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38912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254563"/>
                </a:solidFill>
                <a:latin typeface="Calibri"/>
              </a:rPr>
              <a:t>What the resident can actually know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C564C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5C564C"/>
                </a:solidFill>
                <a:latin typeface="Calibri"/>
              </a:rPr>
              <a:t>7 / 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143000"/>
          <a:ext cx="1138428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4760"/>
                <a:gridCol w="3794760"/>
                <a:gridCol w="3794760"/>
              </a:tblGrid>
              <a:tr h="85344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Surface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Fields shown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Not shown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Latest status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Overall mode, generation time, polling interval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Guarantee that the area is safe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Source health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ok/stale/disabled, last success, error class, count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Raw upstream bodies or keys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Bulletin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Issuer, area, class, original instructions, expiry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AI paraphrase, village polygons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Citizen services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12 categories, official URL, live vs directory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Statewide live power/water/AQI feeds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85344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Phone guide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How to check device government-alert settings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A button that sends a cell broadcast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LIMITS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38912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254563"/>
                </a:solidFill>
                <a:latin typeface="Calibri"/>
              </a:rPr>
              <a:t>Public does / does not so the demo cannot overclaim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C564C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5C564C"/>
                </a:solidFill>
                <a:latin typeface="Calibri"/>
              </a:rPr>
              <a:t>8 / 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143000"/>
          <a:ext cx="1138428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2140"/>
                <a:gridCol w="5692140"/>
              </a:tblGrid>
              <a:tr h="73152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Does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54563"/>
                          </a:solidFill>
                          <a:latin typeface="Calibri"/>
                        </a:rPr>
                        <a:t>Does not</a:t>
                      </a:r>
                    </a:p>
                  </a:txBody>
                  <a:tcPr>
                    <a:solidFill>
                      <a:srgbClr val="EFE6D8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Relay official public feeds with attribution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Speak as government or dispatch 112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Keep cancel/expiry so old warnings die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Send carrier cell broadcast / WEA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Map places to 36 Maharashtra districts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Claim complete village or ward coverage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Label CWC/CPCB as disconnected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Invent flood or AQI alerts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Offer a labelled local fixture demo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Seed production with test alerts</a:t>
                      </a:r>
                    </a:p>
                  </a:txBody>
                  <a:tcPr>
                    <a:solidFill>
                      <a:srgbClr val="FBF7F0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31F1A"/>
                          </a:solidFill>
                          <a:latin typeface="Calibri"/>
                        </a:rPr>
                        <a:t>Preserve original EN/MR wording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31F1A"/>
                          </a:solidFill>
                          <a:latin typeface="Calibri"/>
                        </a:rPr>
                        <a:t>Rewrite emergency instructions with a model</a:t>
                      </a:r>
                    </a:p>
                  </a:txBody>
                  <a:tcPr>
                    <a:solidFill>
                      <a:srgbClr val="F7F1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itle-w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5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20040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56A1A"/>
                </a:solidFill>
                <a:latin typeface="Calibri"/>
              </a:rPr>
              <a:t>REVIEW PATH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E"/>
                </a:solidFill>
                <a:latin typeface="Calibri"/>
              </a:rPr>
              <a:t>Open these in the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463040"/>
            <a:ext cx="5532120" cy="1371600"/>
          </a:xfrm>
          <a:prstGeom prst="roundRect">
            <a:avLst/>
          </a:prstGeom>
          <a:solidFill>
            <a:srgbClr val="1C3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691640"/>
            <a:ext cx="5074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8EE"/>
                </a:solidFill>
                <a:latin typeface="Calibri"/>
              </a:rPr>
              <a:t>Live demo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148840"/>
            <a:ext cx="5074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4EFE6"/>
                </a:solidFill>
                <a:latin typeface="Calibri"/>
              </a:rPr>
              <a:t>https://maharashtra-sachet.mangeshraut712.workers.dev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63040"/>
            <a:ext cx="5532120" cy="1371600"/>
          </a:xfrm>
          <a:prstGeom prst="roundRect">
            <a:avLst/>
          </a:prstGeom>
          <a:solidFill>
            <a:srgbClr val="1C3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691640"/>
            <a:ext cx="5074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8EE"/>
                </a:solidFill>
                <a:latin typeface="Calibri"/>
              </a:rPr>
              <a:t>GitHub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148840"/>
            <a:ext cx="5074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4EFE6"/>
                </a:solidFill>
                <a:latin typeface="Calibri"/>
              </a:rPr>
              <a:t>https://github.com/mangeshraut712/maharashtra-sachet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3017520"/>
            <a:ext cx="5532120" cy="1371600"/>
          </a:xfrm>
          <a:prstGeom prst="roundRect">
            <a:avLst/>
          </a:prstGeom>
          <a:solidFill>
            <a:srgbClr val="1C3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5074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8EE"/>
                </a:solidFill>
                <a:latin typeface="Calibri"/>
              </a:rPr>
              <a:t>HTML briefing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703320"/>
            <a:ext cx="5074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4EFE6"/>
                </a:solidFill>
                <a:latin typeface="Calibri"/>
              </a:rPr>
              <a:t>https://maharashtra-sachet.mangeshraut712.workers.dev/pitch.html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017520"/>
            <a:ext cx="5532120" cy="1371600"/>
          </a:xfrm>
          <a:prstGeom prst="roundRect">
            <a:avLst/>
          </a:prstGeom>
          <a:solidFill>
            <a:srgbClr val="1C3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3246120"/>
            <a:ext cx="5074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8EE"/>
                </a:solidFill>
                <a:latin typeface="Calibri"/>
              </a:rPr>
              <a:t>Judge sequence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3703320"/>
            <a:ext cx="5074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4EFE6"/>
                </a:solidFill>
                <a:latin typeface="Calibri"/>
              </a:rPr>
              <a:t>Banner → status → Navi Mumbai → Marathi → source health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4846320"/>
            <a:ext cx="11155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F4EFE6"/>
                </a:solidFill>
                <a:latin typeface="Calibri"/>
              </a:rPr>
              <a:t>Local labelled demo only: npm run demo → http://127.0.0.1:8799. Never production.
Builder: Mangesh Raut  ·  +91 7276819090  ·  mbr63drexel@gmail.com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" y="6510528"/>
            <a:ext cx="8229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D5CDC0"/>
                </a:solidFill>
                <a:latin typeface="Calibri"/>
              </a:rPr>
              <a:t>Maharashtra Civic Alerts  ·  Codex Build House Pune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6510528"/>
            <a:ext cx="13716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D5CDC0"/>
                </a:solidFill>
                <a:latin typeface="Calibri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